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handoutMasterIdLst>
    <p:handoutMasterId r:id="rId11"/>
  </p:handoutMasterIdLst>
  <p:sldIdLst>
    <p:sldId id="256" r:id="rId2"/>
    <p:sldId id="264" r:id="rId3"/>
    <p:sldId id="265" r:id="rId4"/>
    <p:sldId id="266" r:id="rId5"/>
    <p:sldId id="257" r:id="rId6"/>
    <p:sldId id="258" r:id="rId7"/>
    <p:sldId id="259" r:id="rId8"/>
    <p:sldId id="261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5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8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D6A832-C11D-4D45-9487-A8C8C2DCF58A}" type="datetimeFigureOut">
              <a:rPr lang="en-US" smtClean="0"/>
              <a:t>7/29/21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5F633-DC33-4A45-A4CB-BFCDB7087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888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1BD28-8A5D-4689-BBBD-5F66DFEF12B7}" type="datetimeFigureOut">
              <a:rPr lang="en-US" smtClean="0"/>
              <a:t>7/29/21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99E6B335-F254-48AD-A424-0101A0612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7693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1BD28-8A5D-4689-BBBD-5F66DFEF12B7}" type="datetimeFigureOut">
              <a:rPr lang="en-US" smtClean="0"/>
              <a:t>7/29/21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6B335-F254-48AD-A424-0101A0612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016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1BD28-8A5D-4689-BBBD-5F66DFEF12B7}" type="datetimeFigureOut">
              <a:rPr lang="en-US" smtClean="0"/>
              <a:t>7/29/21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6B335-F254-48AD-A424-0101A0612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405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1BD28-8A5D-4689-BBBD-5F66DFEF12B7}" type="datetimeFigureOut">
              <a:rPr lang="en-US" smtClean="0"/>
              <a:t>7/29/21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6B335-F254-48AD-A424-0101A0612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671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401BD28-8A5D-4689-BBBD-5F66DFEF12B7}" type="datetimeFigureOut">
              <a:rPr lang="en-US" smtClean="0"/>
              <a:t>7/29/21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99E6B335-F254-48AD-A424-0101A0612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078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1BD28-8A5D-4689-BBBD-5F66DFEF12B7}" type="datetimeFigureOut">
              <a:rPr lang="en-US" smtClean="0"/>
              <a:t>7/29/21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6B335-F254-48AD-A424-0101A0612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982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1BD28-8A5D-4689-BBBD-5F66DFEF12B7}" type="datetimeFigureOut">
              <a:rPr lang="en-US" smtClean="0"/>
              <a:t>7/29/21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6B335-F254-48AD-A424-0101A0612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00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1BD28-8A5D-4689-BBBD-5F66DFEF12B7}" type="datetimeFigureOut">
              <a:rPr lang="en-US" smtClean="0"/>
              <a:t>7/29/21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6B335-F254-48AD-A424-0101A0612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979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1BD28-8A5D-4689-BBBD-5F66DFEF12B7}" type="datetimeFigureOut">
              <a:rPr lang="en-US" smtClean="0"/>
              <a:t>7/29/21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6B335-F254-48AD-A424-0101A0612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28652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1BD28-8A5D-4689-BBBD-5F66DFEF12B7}" type="datetimeFigureOut">
              <a:rPr lang="en-US" smtClean="0"/>
              <a:t>7/29/21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6B335-F254-48AD-A424-0101A0612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512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1BD28-8A5D-4689-BBBD-5F66DFEF12B7}" type="datetimeFigureOut">
              <a:rPr lang="en-US" smtClean="0"/>
              <a:t>7/29/21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6B335-F254-48AD-A424-0101A0612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736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4000">
              <a:srgbClr val="0070C0"/>
            </a:gs>
            <a:gs pos="0">
              <a:srgbClr val="00B0F0"/>
            </a:gs>
            <a:gs pos="51000">
              <a:srgbClr val="7030A0"/>
            </a:gs>
            <a:gs pos="69000">
              <a:srgbClr val="002060"/>
            </a:gs>
            <a:gs pos="97000">
              <a:schemeClr val="tx1">
                <a:lumMod val="95000"/>
                <a:lumOff val="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401BD28-8A5D-4689-BBBD-5F66DFEF12B7}" type="datetimeFigureOut">
              <a:rPr lang="en-US" smtClean="0"/>
              <a:t>7/29/21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99E6B335-F254-48AD-A424-0101A0612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57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jmcrye@episd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2">
                    <a:lumMod val="40000"/>
                    <a:lumOff val="60000"/>
                  </a:schemeClr>
                </a:solidFill>
              </a:rPr>
              <a:t>Welcome Back!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89404" y="4355929"/>
            <a:ext cx="7891272" cy="1069848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Ms. </a:t>
            </a:r>
            <a:r>
              <a:rPr lang="en-US" dirty="0" err="1">
                <a:solidFill>
                  <a:schemeClr val="bg1"/>
                </a:solidFill>
              </a:rPr>
              <a:t>Crye’s</a:t>
            </a:r>
            <a:r>
              <a:rPr lang="en-US" dirty="0">
                <a:solidFill>
                  <a:schemeClr val="bg1"/>
                </a:solidFill>
              </a:rPr>
              <a:t> Music Classroom Expectations</a:t>
            </a:r>
          </a:p>
        </p:txBody>
      </p:sp>
    </p:spTree>
    <p:extLst>
      <p:ext uri="{BB962C8B-B14F-4D97-AF65-F5344CB8AC3E}">
        <p14:creationId xmlns:p14="http://schemas.microsoft.com/office/powerpoint/2010/main" val="2354737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2">
                    <a:lumMod val="40000"/>
                    <a:lumOff val="60000"/>
                  </a:schemeClr>
                </a:solidFill>
              </a:rPr>
              <a:t>Student Expectations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Be prepared!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Be on time!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Be kind!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Follow instructions and do your work!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TRY YOUR BEST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Follow all Campus Expectations</a:t>
            </a:r>
          </a:p>
        </p:txBody>
      </p:sp>
    </p:spTree>
    <p:extLst>
      <p:ext uri="{BB962C8B-B14F-4D97-AF65-F5344CB8AC3E}">
        <p14:creationId xmlns:p14="http://schemas.microsoft.com/office/powerpoint/2010/main" val="2188569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2">
                    <a:lumMod val="40000"/>
                    <a:lumOff val="60000"/>
                  </a:schemeClr>
                </a:solidFill>
              </a:rPr>
              <a:t>Rewards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Kudos!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Extra Credit tokens!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Gold Cards!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The joy of knowing you are a successful student!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dirty="0">
                <a:solidFill>
                  <a:schemeClr val="bg1"/>
                </a:solidFill>
              </a:rPr>
              <a:t>Music is a special, difficult task. Some may need to work harder than others to get the same musical result. I reward the WORK, not the outcome. So as long as you try, you WILL get an A in this class!</a:t>
            </a:r>
          </a:p>
        </p:txBody>
      </p:sp>
    </p:spTree>
    <p:extLst>
      <p:ext uri="{BB962C8B-B14F-4D97-AF65-F5344CB8AC3E}">
        <p14:creationId xmlns:p14="http://schemas.microsoft.com/office/powerpoint/2010/main" val="1528469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2">
                    <a:lumMod val="40000"/>
                    <a:lumOff val="60000"/>
                  </a:schemeClr>
                </a:solidFill>
              </a:rPr>
              <a:t>Progressive Discipline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ctr"/>
            <a:r>
              <a:rPr lang="en-US" dirty="0">
                <a:solidFill>
                  <a:schemeClr val="bg1"/>
                </a:solidFill>
              </a:rPr>
              <a:t>1st Offense: Verbal Warning</a:t>
            </a:r>
          </a:p>
          <a:p>
            <a:pPr lvl="1" algn="ctr"/>
            <a:r>
              <a:rPr lang="en-US" dirty="0">
                <a:solidFill>
                  <a:schemeClr val="bg1"/>
                </a:solidFill>
              </a:rPr>
              <a:t>2nd Offense: Student/Teacher conference and parent contact</a:t>
            </a:r>
          </a:p>
          <a:p>
            <a:pPr lvl="1" algn="ctr"/>
            <a:r>
              <a:rPr lang="en-US" dirty="0">
                <a:solidFill>
                  <a:schemeClr val="bg1"/>
                </a:solidFill>
              </a:rPr>
              <a:t>3rd Offense: Parent/Teacher conference</a:t>
            </a:r>
          </a:p>
          <a:p>
            <a:pPr lvl="1" algn="ctr"/>
            <a:r>
              <a:rPr lang="en-US" dirty="0">
                <a:solidFill>
                  <a:schemeClr val="bg1"/>
                </a:solidFill>
              </a:rPr>
              <a:t>4th Offense: PBIS referral and parent contact</a:t>
            </a:r>
          </a:p>
          <a:p>
            <a:pPr lvl="1" algn="ctr"/>
            <a:r>
              <a:rPr lang="en-US" dirty="0">
                <a:solidFill>
                  <a:schemeClr val="bg1"/>
                </a:solidFill>
              </a:rPr>
              <a:t>5th Offense: Administrative referral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80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2">
                    <a:lumMod val="40000"/>
                    <a:lumOff val="60000"/>
                  </a:schemeClr>
                </a:solidFill>
              </a:rPr>
              <a:t>Classroom Routines and 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>
                <a:solidFill>
                  <a:schemeClr val="bg1"/>
                </a:solidFill>
              </a:rPr>
              <a:t>Sanitize your hands when you come in!</a:t>
            </a:r>
          </a:p>
          <a:p>
            <a:pPr lvl="0"/>
            <a:r>
              <a:rPr lang="en-US" dirty="0">
                <a:solidFill>
                  <a:schemeClr val="bg1"/>
                </a:solidFill>
              </a:rPr>
              <a:t>Grab supplies for the day and sit down.</a:t>
            </a:r>
          </a:p>
          <a:p>
            <a:pPr lvl="0"/>
            <a:r>
              <a:rPr lang="en-US" dirty="0">
                <a:solidFill>
                  <a:schemeClr val="bg1"/>
                </a:solidFill>
              </a:rPr>
              <a:t>Do the bell ringer/tune.</a:t>
            </a:r>
          </a:p>
          <a:p>
            <a:pPr lvl="0"/>
            <a:r>
              <a:rPr lang="en-US" dirty="0">
                <a:solidFill>
                  <a:schemeClr val="bg1"/>
                </a:solidFill>
              </a:rPr>
              <a:t>Bathroom use follows 15/15 rule!</a:t>
            </a:r>
          </a:p>
          <a:p>
            <a:pPr lvl="0"/>
            <a:r>
              <a:rPr lang="en-US" dirty="0">
                <a:solidFill>
                  <a:schemeClr val="bg1"/>
                </a:solidFill>
              </a:rPr>
              <a:t>We’ll end everyday with our ”Did good/Could do better” exit ticket!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695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2">
                    <a:lumMod val="40000"/>
                    <a:lumOff val="60000"/>
                  </a:schemeClr>
                </a:solidFill>
              </a:rPr>
              <a:t>Classroom Routines and 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Attendance</a:t>
            </a:r>
            <a:r>
              <a:rPr lang="en-US" dirty="0">
                <a:solidFill>
                  <a:schemeClr val="bg1"/>
                </a:solidFill>
              </a:rPr>
              <a:t>: Be here on time! Unexcused absences mean you can’t get those participation points for the week!</a:t>
            </a:r>
          </a:p>
          <a:p>
            <a:r>
              <a:rPr lang="en-US" b="1" dirty="0">
                <a:solidFill>
                  <a:schemeClr val="bg1"/>
                </a:solidFill>
              </a:rPr>
              <a:t>Grades</a:t>
            </a:r>
            <a:r>
              <a:rPr lang="en-US" dirty="0">
                <a:solidFill>
                  <a:schemeClr val="bg1"/>
                </a:solidFill>
              </a:rPr>
              <a:t>: We’ll have lots of assignments, but some are more important than others in terms of grade-weight. Make sure you pay attention when I tell you that; it matters!</a:t>
            </a:r>
          </a:p>
          <a:p>
            <a:r>
              <a:rPr lang="en-US" b="1" dirty="0">
                <a:solidFill>
                  <a:schemeClr val="bg1"/>
                </a:solidFill>
              </a:rPr>
              <a:t>Homework</a:t>
            </a:r>
            <a:r>
              <a:rPr lang="en-US" dirty="0">
                <a:solidFill>
                  <a:schemeClr val="bg1"/>
                </a:solidFill>
              </a:rPr>
              <a:t>: None! I don’t assign homework.</a:t>
            </a:r>
          </a:p>
          <a:p>
            <a:r>
              <a:rPr lang="en-US" dirty="0">
                <a:solidFill>
                  <a:schemeClr val="bg1"/>
                </a:solidFill>
              </a:rPr>
              <a:t>Please </a:t>
            </a:r>
            <a:r>
              <a:rPr lang="en-US" u="sng" dirty="0">
                <a:solidFill>
                  <a:schemeClr val="bg1"/>
                </a:solidFill>
              </a:rPr>
              <a:t>do not</a:t>
            </a:r>
            <a:r>
              <a:rPr lang="en-US" dirty="0">
                <a:solidFill>
                  <a:schemeClr val="bg1"/>
                </a:solidFill>
              </a:rPr>
              <a:t> play your instrument while I am instructing you. Playing takes significant attention, and you will miss important things I say!!</a:t>
            </a:r>
          </a:p>
          <a:p>
            <a:r>
              <a:rPr lang="en-US" dirty="0">
                <a:solidFill>
                  <a:schemeClr val="bg1"/>
                </a:solidFill>
              </a:rPr>
              <a:t>Orchestra Students – </a:t>
            </a:r>
            <a:r>
              <a:rPr lang="en-US" b="1" u="sng" dirty="0">
                <a:solidFill>
                  <a:schemeClr val="bg1"/>
                </a:solidFill>
              </a:rPr>
              <a:t>Concerts are required</a:t>
            </a:r>
            <a:r>
              <a:rPr lang="en-US" b="1" dirty="0">
                <a:solidFill>
                  <a:schemeClr val="bg1"/>
                </a:solidFill>
              </a:rPr>
              <a:t>. </a:t>
            </a:r>
            <a:r>
              <a:rPr lang="en-US" dirty="0">
                <a:solidFill>
                  <a:schemeClr val="bg1"/>
                </a:solidFill>
              </a:rPr>
              <a:t>If you do not play the concerts, you will have an extremely difficult time passing. Always attend the concerts.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190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2">
                    <a:lumMod val="40000"/>
                    <a:lumOff val="60000"/>
                  </a:schemeClr>
                </a:solidFill>
              </a:rPr>
              <a:t>Classroom Routines and 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Instruments are in their lockers – get your instrument and take your seat as soon as you enter class.</a:t>
            </a:r>
          </a:p>
          <a:p>
            <a:r>
              <a:rPr lang="en-US" dirty="0">
                <a:solidFill>
                  <a:schemeClr val="bg1"/>
                </a:solidFill>
              </a:rPr>
              <a:t>Headphones are on the far wall, adapters in the mug by the hand sanitizer. Grab them before you sit down!</a:t>
            </a:r>
          </a:p>
          <a:p>
            <a:r>
              <a:rPr lang="en-US" dirty="0">
                <a:solidFill>
                  <a:schemeClr val="bg1"/>
                </a:solidFill>
              </a:rPr>
              <a:t>I’ll give you music, it’s your job to keep it safe!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28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2">
                    <a:lumMod val="40000"/>
                    <a:lumOff val="60000"/>
                  </a:schemeClr>
                </a:solidFill>
              </a:rPr>
              <a:t>Classroom Routines and 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Finally, if you are confused about something, ASK. </a:t>
            </a:r>
          </a:p>
          <a:p>
            <a:r>
              <a:rPr lang="en-US" dirty="0">
                <a:solidFill>
                  <a:schemeClr val="bg1"/>
                </a:solidFill>
              </a:rPr>
              <a:t>I might go too fast, or you might zone out and miss something important (it happens to all of us!)</a:t>
            </a:r>
          </a:p>
          <a:p>
            <a:r>
              <a:rPr lang="en-US" dirty="0">
                <a:solidFill>
                  <a:schemeClr val="bg1"/>
                </a:solidFill>
              </a:rPr>
              <a:t>PLEASE ask for help when you need it! </a:t>
            </a:r>
          </a:p>
          <a:p>
            <a:r>
              <a:rPr lang="en-US" dirty="0">
                <a:solidFill>
                  <a:schemeClr val="bg1"/>
                </a:solidFill>
              </a:rPr>
              <a:t>Different ways to ask for help include – 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Email me!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Raise your hand during class!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Come to my desk during work time and ask!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Send me a remind message!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Stop by after school!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901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2">
                    <a:lumMod val="40000"/>
                    <a:lumOff val="60000"/>
                  </a:schemeClr>
                </a:solidFill>
              </a:rPr>
              <a:t>Contact Info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jmcrye@episd.org</a:t>
            </a:r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dirty="0">
                <a:solidFill>
                  <a:schemeClr val="bg1"/>
                </a:solidFill>
              </a:rPr>
              <a:t>Remind – class codes are on the board!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(915) 549-5593</a:t>
            </a:r>
          </a:p>
        </p:txBody>
      </p:sp>
    </p:spTree>
    <p:extLst>
      <p:ext uri="{BB962C8B-B14F-4D97-AF65-F5344CB8AC3E}">
        <p14:creationId xmlns:p14="http://schemas.microsoft.com/office/powerpoint/2010/main" val="801775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4851</TotalTime>
  <Words>478</Words>
  <Application>Microsoft Macintosh PowerPoint</Application>
  <PresentationFormat>Widescreen</PresentationFormat>
  <Paragraphs>52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Rockwell</vt:lpstr>
      <vt:lpstr>Rockwell Condensed</vt:lpstr>
      <vt:lpstr>Wingdings</vt:lpstr>
      <vt:lpstr>Wood Type</vt:lpstr>
      <vt:lpstr>Welcome Back!</vt:lpstr>
      <vt:lpstr>Student Expectations</vt:lpstr>
      <vt:lpstr>Rewards</vt:lpstr>
      <vt:lpstr>Progressive Discipline Plan</vt:lpstr>
      <vt:lpstr>Classroom Routines and Procedures</vt:lpstr>
      <vt:lpstr>Classroom Routines and Procedures</vt:lpstr>
      <vt:lpstr>Classroom Routines and Procedures</vt:lpstr>
      <vt:lpstr>Classroom Routines and Procedures</vt:lpstr>
      <vt:lpstr>Contact Info</vt:lpstr>
    </vt:vector>
  </TitlesOfParts>
  <Company>EPISD Technology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Back!</dc:title>
  <dc:creator>Maribel Ruiz</dc:creator>
  <cp:lastModifiedBy>Jewell Crye</cp:lastModifiedBy>
  <cp:revision>9</cp:revision>
  <cp:lastPrinted>2017-07-26T16:51:24Z</cp:lastPrinted>
  <dcterms:created xsi:type="dcterms:W3CDTF">2017-07-26T16:38:15Z</dcterms:created>
  <dcterms:modified xsi:type="dcterms:W3CDTF">2021-08-02T04:14:49Z</dcterms:modified>
</cp:coreProperties>
</file>